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67" r:id="rId5"/>
    <p:sldId id="268" r:id="rId6"/>
    <p:sldId id="269" r:id="rId7"/>
    <p:sldId id="261" r:id="rId8"/>
    <p:sldId id="270" r:id="rId9"/>
    <p:sldId id="271" r:id="rId10"/>
    <p:sldId id="273" r:id="rId11"/>
    <p:sldId id="272" r:id="rId12"/>
    <p:sldId id="265" r:id="rId13"/>
    <p:sldId id="266" r:id="rId1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B65B7CDC-FEB0-4361-9E70-97F2E5B02D6B}" type="datetimeFigureOut">
              <a:rPr lang="en-US" smtClean="0"/>
              <a:t>9/30/2020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2C95D231-D7D5-4846-A5E9-1C04162904A9}" type="slidenum">
              <a:rPr lang="en-US" smtClean="0"/>
              <a:t>‹#›</a:t>
            </a:fld>
            <a:endParaRPr lang="en-US"/>
          </a:p>
        </p:txBody>
      </p:sp>
    </p:spTree>
    <p:extLst>
      <p:ext uri="{BB962C8B-B14F-4D97-AF65-F5344CB8AC3E}">
        <p14:creationId xmlns:p14="http://schemas.microsoft.com/office/powerpoint/2010/main" val="2772348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9/30/2020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9/30/2020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9/30/2020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9/30/2020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9/30/2020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9/30/2020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9/30/2020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gnicoletti@yonkerspublicschools.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803405"/>
            <a:ext cx="9832428" cy="1825096"/>
          </a:xfrm>
        </p:spPr>
        <p:txBody>
          <a:bodyPr/>
          <a:lstStyle/>
          <a:p>
            <a:r>
              <a:rPr lang="en-US" dirty="0" smtClean="0"/>
              <a:t>Casimir Pulaski School</a:t>
            </a:r>
            <a:endParaRPr lang="en-US" dirty="0"/>
          </a:p>
        </p:txBody>
      </p:sp>
      <p:sp>
        <p:nvSpPr>
          <p:cNvPr id="3" name="Subtitle 2"/>
          <p:cNvSpPr>
            <a:spLocks noGrp="1"/>
          </p:cNvSpPr>
          <p:nvPr>
            <p:ph type="subTitle" idx="1"/>
          </p:nvPr>
        </p:nvSpPr>
        <p:spPr>
          <a:xfrm>
            <a:off x="1371599" y="3632201"/>
            <a:ext cx="9706303" cy="685800"/>
          </a:xfrm>
        </p:spPr>
        <p:txBody>
          <a:bodyPr>
            <a:normAutofit fontScale="92500" lnSpcReduction="10000"/>
          </a:bodyPr>
          <a:lstStyle/>
          <a:p>
            <a:pPr algn="ctr"/>
            <a:r>
              <a:rPr lang="en-US" dirty="0" smtClean="0"/>
              <a:t>Virtual Open </a:t>
            </a:r>
            <a:r>
              <a:rPr lang="en-US" dirty="0" smtClean="0"/>
              <a:t>House</a:t>
            </a:r>
            <a:endParaRPr lang="en-US" dirty="0" smtClean="0"/>
          </a:p>
          <a:p>
            <a:pPr algn="ctr"/>
            <a:r>
              <a:rPr lang="en-US" dirty="0" smtClean="0"/>
              <a:t>2020-2021</a:t>
            </a:r>
            <a:endParaRPr lang="en-US" dirty="0"/>
          </a:p>
        </p:txBody>
      </p:sp>
      <p:sp>
        <p:nvSpPr>
          <p:cNvPr id="4" name="TextBox 3"/>
          <p:cNvSpPr txBox="1"/>
          <p:nvPr/>
        </p:nvSpPr>
        <p:spPr>
          <a:xfrm>
            <a:off x="2144110" y="4866290"/>
            <a:ext cx="4445876" cy="646331"/>
          </a:xfrm>
          <a:prstGeom prst="rect">
            <a:avLst/>
          </a:prstGeom>
          <a:noFill/>
        </p:spPr>
        <p:txBody>
          <a:bodyPr wrap="square" rtlCol="0">
            <a:spAutoFit/>
          </a:bodyPr>
          <a:lstStyle/>
          <a:p>
            <a:r>
              <a:rPr lang="en-US" dirty="0" smtClean="0"/>
              <a:t>Christine Montero, Principal</a:t>
            </a:r>
          </a:p>
          <a:p>
            <a:r>
              <a:rPr lang="en-US" dirty="0" err="1" smtClean="0"/>
              <a:t>Jelia</a:t>
            </a:r>
            <a:r>
              <a:rPr lang="en-US" dirty="0" smtClean="0"/>
              <a:t> Honeywell, Asst. Principal</a:t>
            </a:r>
            <a:endParaRPr lang="en-US" dirty="0"/>
          </a:p>
        </p:txBody>
      </p:sp>
    </p:spTree>
    <p:extLst>
      <p:ext uri="{BB962C8B-B14F-4D97-AF65-F5344CB8AC3E}">
        <p14:creationId xmlns:p14="http://schemas.microsoft.com/office/powerpoint/2010/main" val="3211901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8579" y="458956"/>
            <a:ext cx="8555421" cy="5755422"/>
          </a:xfrm>
          <a:prstGeom prst="rect">
            <a:avLst/>
          </a:prstGeom>
        </p:spPr>
        <p:txBody>
          <a:bodyPr wrap="square">
            <a:spAutoFit/>
          </a:bodyPr>
          <a:lstStyle/>
          <a:p>
            <a:r>
              <a:rPr lang="en-US" sz="3600" b="1" dirty="0" smtClean="0"/>
              <a:t>Arrival Schedule</a:t>
            </a:r>
            <a:endParaRPr lang="en-US" sz="3600" b="1" dirty="0"/>
          </a:p>
          <a:p>
            <a:endParaRPr lang="en-US" sz="2800" b="1" dirty="0"/>
          </a:p>
          <a:p>
            <a:r>
              <a:rPr lang="en-US" sz="1600" b="1" dirty="0"/>
              <a:t>	</a:t>
            </a:r>
            <a:r>
              <a:rPr lang="en-US" sz="1600" b="1" u="sng" dirty="0"/>
              <a:t>Bus</a:t>
            </a:r>
          </a:p>
          <a:p>
            <a:pPr marL="285750" indent="-285750">
              <a:buFont typeface="Arial" panose="020B0604020202020204" pitchFamily="34" charset="0"/>
              <a:buChar char="•"/>
            </a:pPr>
            <a:r>
              <a:rPr lang="en-US" sz="1600" dirty="0" smtClean="0"/>
              <a:t>Grades 4-8 enter cafeteria doors</a:t>
            </a:r>
          </a:p>
          <a:p>
            <a:pPr marL="285750" indent="-285750">
              <a:buFont typeface="Arial" panose="020B0604020202020204" pitchFamily="34" charset="0"/>
              <a:buChar char="•"/>
            </a:pPr>
            <a:r>
              <a:rPr lang="en-US" sz="1600" dirty="0" smtClean="0"/>
              <a:t>Grades PK-3 enter side doors</a:t>
            </a:r>
            <a:endParaRPr lang="en-US" sz="1600" dirty="0"/>
          </a:p>
          <a:p>
            <a:endParaRPr lang="en-US" sz="1600" dirty="0"/>
          </a:p>
          <a:p>
            <a:r>
              <a:rPr lang="en-US" sz="1600" b="1" dirty="0"/>
              <a:t>	</a:t>
            </a:r>
            <a:r>
              <a:rPr lang="en-US" sz="1600" b="1" u="sng" dirty="0"/>
              <a:t>Walkers</a:t>
            </a:r>
          </a:p>
          <a:p>
            <a:pPr marL="285750" indent="-285750">
              <a:buFont typeface="Arial" panose="020B0604020202020204" pitchFamily="34" charset="0"/>
              <a:buChar char="•"/>
            </a:pPr>
            <a:r>
              <a:rPr lang="en-US" sz="1600" dirty="0" smtClean="0"/>
              <a:t>8:30-8:35</a:t>
            </a:r>
            <a:endParaRPr lang="en-US" sz="1600" dirty="0"/>
          </a:p>
          <a:p>
            <a:r>
              <a:rPr lang="en-US" sz="1600" dirty="0"/>
              <a:t>	</a:t>
            </a:r>
            <a:r>
              <a:rPr lang="en-US" sz="1600" dirty="0" smtClean="0"/>
              <a:t>Grade 8 enter main door</a:t>
            </a:r>
            <a:endParaRPr lang="en-US" sz="1600" dirty="0"/>
          </a:p>
          <a:p>
            <a:r>
              <a:rPr lang="en-US" sz="1600" dirty="0"/>
              <a:t>	Grade </a:t>
            </a:r>
            <a:r>
              <a:rPr lang="en-US" sz="1600" dirty="0" smtClean="0"/>
              <a:t>7 enter side door</a:t>
            </a:r>
            <a:endParaRPr lang="en-US" sz="1600" dirty="0"/>
          </a:p>
          <a:p>
            <a:pPr marL="285750" indent="-285750">
              <a:buFont typeface="Arial" panose="020B0604020202020204" pitchFamily="34" charset="0"/>
              <a:buChar char="•"/>
            </a:pPr>
            <a:r>
              <a:rPr lang="en-US" sz="1600" dirty="0" smtClean="0"/>
              <a:t>8:35-8:40</a:t>
            </a:r>
            <a:endParaRPr lang="en-US" sz="1600" dirty="0"/>
          </a:p>
          <a:p>
            <a:r>
              <a:rPr lang="en-US" sz="1600" dirty="0"/>
              <a:t>	Grade </a:t>
            </a:r>
            <a:r>
              <a:rPr lang="en-US" sz="1600" dirty="0" smtClean="0"/>
              <a:t>6 enter main </a:t>
            </a:r>
            <a:r>
              <a:rPr lang="en-US" sz="1600" dirty="0"/>
              <a:t>door</a:t>
            </a:r>
          </a:p>
          <a:p>
            <a:r>
              <a:rPr lang="en-US" sz="1600" dirty="0"/>
              <a:t>	</a:t>
            </a:r>
            <a:r>
              <a:rPr lang="en-US" sz="1600" dirty="0" smtClean="0"/>
              <a:t>PK enter playground door</a:t>
            </a:r>
          </a:p>
          <a:p>
            <a:r>
              <a:rPr lang="en-US" sz="1600" dirty="0"/>
              <a:t>	</a:t>
            </a:r>
            <a:r>
              <a:rPr lang="en-US" sz="1600" dirty="0" smtClean="0"/>
              <a:t>Grade 1 enter side door</a:t>
            </a:r>
            <a:endParaRPr lang="en-US" sz="1600" dirty="0"/>
          </a:p>
          <a:p>
            <a:pPr marL="285750" indent="-285750">
              <a:buFont typeface="Arial" panose="020B0604020202020204" pitchFamily="34" charset="0"/>
              <a:buChar char="•"/>
            </a:pPr>
            <a:r>
              <a:rPr lang="en-US" sz="1600" dirty="0" smtClean="0"/>
              <a:t>8;40-8:45</a:t>
            </a:r>
          </a:p>
          <a:p>
            <a:pPr lvl="1"/>
            <a:r>
              <a:rPr lang="en-US" sz="1600" dirty="0" smtClean="0"/>
              <a:t>K enter playground door</a:t>
            </a:r>
            <a:endParaRPr lang="en-US" sz="1600" dirty="0"/>
          </a:p>
          <a:p>
            <a:r>
              <a:rPr lang="en-US" sz="1600" dirty="0"/>
              <a:t>	Grade </a:t>
            </a:r>
            <a:r>
              <a:rPr lang="en-US" sz="1600" dirty="0" smtClean="0"/>
              <a:t>4 enter main </a:t>
            </a:r>
            <a:r>
              <a:rPr lang="en-US" sz="1600" dirty="0"/>
              <a:t>door</a:t>
            </a:r>
          </a:p>
          <a:p>
            <a:r>
              <a:rPr lang="en-US" sz="1600" dirty="0"/>
              <a:t>	Grade </a:t>
            </a:r>
            <a:r>
              <a:rPr lang="en-US" sz="1600" dirty="0" smtClean="0"/>
              <a:t>2 enter side </a:t>
            </a:r>
            <a:r>
              <a:rPr lang="en-US" sz="1600" dirty="0"/>
              <a:t>door</a:t>
            </a:r>
          </a:p>
          <a:p>
            <a:pPr marL="285750" indent="-285750">
              <a:buFont typeface="Arial" panose="020B0604020202020204" pitchFamily="34" charset="0"/>
              <a:buChar char="•"/>
            </a:pPr>
            <a:r>
              <a:rPr lang="en-US" sz="1600" dirty="0" smtClean="0"/>
              <a:t>8:45-8:50</a:t>
            </a:r>
            <a:endParaRPr lang="en-US" sz="1600" dirty="0"/>
          </a:p>
          <a:p>
            <a:r>
              <a:rPr lang="en-US" sz="1600" dirty="0"/>
              <a:t>	Grade </a:t>
            </a:r>
            <a:r>
              <a:rPr lang="en-US" sz="1600" dirty="0" smtClean="0"/>
              <a:t>5 enter </a:t>
            </a:r>
            <a:r>
              <a:rPr lang="en-US" sz="1600" dirty="0"/>
              <a:t>main </a:t>
            </a:r>
            <a:r>
              <a:rPr lang="en-US" sz="1600" dirty="0" smtClean="0"/>
              <a:t>door</a:t>
            </a:r>
          </a:p>
          <a:p>
            <a:r>
              <a:rPr lang="en-US" sz="1600" dirty="0"/>
              <a:t>	</a:t>
            </a:r>
            <a:r>
              <a:rPr lang="en-US" sz="1600" dirty="0" smtClean="0"/>
              <a:t>Grade 3 enter side door</a:t>
            </a:r>
            <a:endParaRPr lang="en-US" sz="1600" dirty="0"/>
          </a:p>
        </p:txBody>
      </p:sp>
    </p:spTree>
    <p:extLst>
      <p:ext uri="{BB962C8B-B14F-4D97-AF65-F5344CB8AC3E}">
        <p14:creationId xmlns:p14="http://schemas.microsoft.com/office/powerpoint/2010/main" val="340113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3586" y="599090"/>
            <a:ext cx="9469821" cy="6832640"/>
          </a:xfrm>
          <a:prstGeom prst="rect">
            <a:avLst/>
          </a:prstGeom>
          <a:noFill/>
        </p:spPr>
        <p:txBody>
          <a:bodyPr wrap="square" rtlCol="0">
            <a:spAutoFit/>
          </a:bodyPr>
          <a:lstStyle/>
          <a:p>
            <a:r>
              <a:rPr lang="en-US" sz="2800" b="1" dirty="0" smtClean="0"/>
              <a:t>Dismissal</a:t>
            </a:r>
            <a:r>
              <a:rPr lang="en-US" sz="2800" b="1" dirty="0"/>
              <a:t> </a:t>
            </a:r>
            <a:r>
              <a:rPr lang="en-US" sz="2800" b="1" dirty="0" smtClean="0"/>
              <a:t>Schedule</a:t>
            </a:r>
          </a:p>
          <a:p>
            <a:endParaRPr lang="en-US" sz="2000" b="1" dirty="0"/>
          </a:p>
          <a:p>
            <a:r>
              <a:rPr lang="en-US" sz="2000" b="1" dirty="0"/>
              <a:t>	</a:t>
            </a:r>
            <a:r>
              <a:rPr lang="en-US" sz="2000" b="1" u="sng" dirty="0"/>
              <a:t>Bus</a:t>
            </a:r>
          </a:p>
          <a:p>
            <a:pPr marL="285750" indent="-285750">
              <a:buFont typeface="Arial" panose="020B0604020202020204" pitchFamily="34" charset="0"/>
              <a:buChar char="•"/>
            </a:pPr>
            <a:r>
              <a:rPr lang="en-US" sz="1400" dirty="0"/>
              <a:t>All bus students will be released as their buses </a:t>
            </a:r>
            <a:r>
              <a:rPr lang="en-US" sz="1400" dirty="0" smtClean="0"/>
              <a:t>arrive</a:t>
            </a:r>
          </a:p>
          <a:p>
            <a:endParaRPr lang="en-US" dirty="0"/>
          </a:p>
          <a:p>
            <a:r>
              <a:rPr lang="en-US" b="1" dirty="0"/>
              <a:t>	</a:t>
            </a:r>
            <a:r>
              <a:rPr lang="en-US" b="1" u="sng" dirty="0"/>
              <a:t>Walkers</a:t>
            </a:r>
          </a:p>
          <a:p>
            <a:pPr marL="285750" indent="-285750">
              <a:buFont typeface="Arial" panose="020B0604020202020204" pitchFamily="34" charset="0"/>
              <a:buChar char="•"/>
            </a:pPr>
            <a:r>
              <a:rPr lang="en-US" sz="1400" dirty="0"/>
              <a:t>2:30-2:35</a:t>
            </a:r>
          </a:p>
          <a:p>
            <a:r>
              <a:rPr lang="en-US" sz="1400" dirty="0"/>
              <a:t>	PK/K playground door</a:t>
            </a:r>
          </a:p>
          <a:p>
            <a:r>
              <a:rPr lang="en-US" sz="1400" dirty="0"/>
              <a:t>	</a:t>
            </a:r>
            <a:r>
              <a:rPr lang="en-US" sz="1400" dirty="0" smtClean="0"/>
              <a:t>Grade </a:t>
            </a:r>
            <a:r>
              <a:rPr lang="en-US" sz="1400" dirty="0"/>
              <a:t>1&amp;2 side door</a:t>
            </a:r>
          </a:p>
          <a:p>
            <a:r>
              <a:rPr lang="en-US" sz="1400" dirty="0"/>
              <a:t>	</a:t>
            </a:r>
            <a:r>
              <a:rPr lang="en-US" sz="1400" dirty="0" smtClean="0"/>
              <a:t>Grade </a:t>
            </a:r>
            <a:r>
              <a:rPr lang="en-US" sz="1400" dirty="0"/>
              <a:t>4 main </a:t>
            </a:r>
            <a:r>
              <a:rPr lang="en-US" sz="1400" dirty="0" smtClean="0"/>
              <a:t>door</a:t>
            </a:r>
          </a:p>
          <a:p>
            <a:pPr marL="285750" indent="-285750">
              <a:buFont typeface="Arial" panose="020B0604020202020204" pitchFamily="34" charset="0"/>
              <a:buChar char="•"/>
            </a:pPr>
            <a:r>
              <a:rPr lang="en-US" sz="1400" dirty="0" smtClean="0"/>
              <a:t>2:40-2:45</a:t>
            </a:r>
          </a:p>
          <a:p>
            <a:r>
              <a:rPr lang="en-US" sz="1400" dirty="0"/>
              <a:t>	</a:t>
            </a:r>
            <a:r>
              <a:rPr lang="en-US" sz="1400" dirty="0" smtClean="0"/>
              <a:t>Grade 3 side door</a:t>
            </a:r>
          </a:p>
          <a:p>
            <a:r>
              <a:rPr lang="en-US" sz="1400" dirty="0"/>
              <a:t>	</a:t>
            </a:r>
            <a:r>
              <a:rPr lang="en-US" sz="1400" dirty="0" smtClean="0"/>
              <a:t>Grade 5 main door</a:t>
            </a:r>
          </a:p>
          <a:p>
            <a:pPr marL="285750" indent="-285750">
              <a:buFont typeface="Arial" panose="020B0604020202020204" pitchFamily="34" charset="0"/>
              <a:buChar char="•"/>
            </a:pPr>
            <a:r>
              <a:rPr lang="en-US" sz="1400" dirty="0" smtClean="0"/>
              <a:t>2:50-2:55</a:t>
            </a:r>
          </a:p>
          <a:p>
            <a:r>
              <a:rPr lang="en-US" sz="1400" dirty="0"/>
              <a:t>	</a:t>
            </a:r>
            <a:r>
              <a:rPr lang="en-US" sz="1400" dirty="0" smtClean="0"/>
              <a:t>Grade 6 side door</a:t>
            </a:r>
          </a:p>
          <a:p>
            <a:r>
              <a:rPr lang="en-US" sz="1400" dirty="0"/>
              <a:t>	</a:t>
            </a:r>
            <a:r>
              <a:rPr lang="en-US" sz="1400" dirty="0" smtClean="0"/>
              <a:t>Grade 7 main door</a:t>
            </a:r>
          </a:p>
          <a:p>
            <a:pPr marL="285750" indent="-285750">
              <a:buFont typeface="Arial" panose="020B0604020202020204" pitchFamily="34" charset="0"/>
              <a:buChar char="•"/>
            </a:pPr>
            <a:r>
              <a:rPr lang="en-US" sz="1400" dirty="0" smtClean="0"/>
              <a:t>2:55-3:00</a:t>
            </a:r>
          </a:p>
          <a:p>
            <a:r>
              <a:rPr lang="en-US" sz="1400" dirty="0"/>
              <a:t>	</a:t>
            </a:r>
            <a:r>
              <a:rPr lang="en-US" sz="1400" dirty="0" smtClean="0"/>
              <a:t>Grade 8 main door</a:t>
            </a:r>
          </a:p>
          <a:p>
            <a:endParaRPr lang="en-US" sz="1400" dirty="0"/>
          </a:p>
          <a:p>
            <a:endParaRPr lang="en-US" sz="1400" dirty="0" smtClean="0"/>
          </a:p>
          <a:p>
            <a:endParaRPr lang="en-US" sz="1400" dirty="0" smtClean="0"/>
          </a:p>
          <a:p>
            <a:endParaRPr lang="en-US" sz="1400" dirty="0" smtClean="0"/>
          </a:p>
          <a:p>
            <a:r>
              <a:rPr lang="en-US" sz="1400" b="1" dirty="0"/>
              <a:t>*Please check the Pulaski School website for your child’s arrival/dismissal times, entrances and exits</a:t>
            </a:r>
          </a:p>
          <a:p>
            <a:r>
              <a:rPr lang="en-US" sz="1400" b="1" dirty="0"/>
              <a:t>*Reminder, parents may not enter the school building without an appointment or mask</a:t>
            </a:r>
          </a:p>
          <a:p>
            <a:r>
              <a:rPr lang="en-US" sz="1400" b="1" dirty="0"/>
              <a:t>*Reminder, parents when waiting for your children, please be sure to maintain social distancing protocols</a:t>
            </a:r>
          </a:p>
          <a:p>
            <a:endParaRPr lang="en-US" dirty="0" smtClean="0"/>
          </a:p>
          <a:p>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7570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3"/>
            <a:ext cx="10820399" cy="844039"/>
          </a:xfrm>
        </p:spPr>
        <p:txBody>
          <a:bodyPr anchor="t"/>
          <a:lstStyle/>
          <a:p>
            <a:pPr algn="l"/>
            <a:r>
              <a:rPr lang="en-US" dirty="0" smtClean="0"/>
              <a:t>Support for families</a:t>
            </a:r>
            <a:endParaRPr lang="en-US" dirty="0"/>
          </a:p>
        </p:txBody>
      </p:sp>
      <p:sp>
        <p:nvSpPr>
          <p:cNvPr id="3" name="Text Placeholder 2"/>
          <p:cNvSpPr>
            <a:spLocks noGrp="1"/>
          </p:cNvSpPr>
          <p:nvPr>
            <p:ph type="body" idx="1"/>
          </p:nvPr>
        </p:nvSpPr>
        <p:spPr>
          <a:xfrm>
            <a:off x="1024467" y="1881353"/>
            <a:ext cx="10490200" cy="2716048"/>
          </a:xfrm>
        </p:spPr>
        <p:txBody>
          <a:bodyPr/>
          <a:lstStyle/>
          <a:p>
            <a:pPr marL="342900" indent="-342900" algn="l">
              <a:buFont typeface="Arial" panose="020B0604020202020204" pitchFamily="34" charset="0"/>
              <a:buChar char="•"/>
            </a:pPr>
            <a:r>
              <a:rPr lang="en-US" dirty="0" smtClean="0"/>
              <a:t>There is always someone available to answer questions</a:t>
            </a:r>
          </a:p>
          <a:p>
            <a:pPr marL="342900" indent="-342900" algn="l">
              <a:buFont typeface="Arial" panose="020B0604020202020204" pitchFamily="34" charset="0"/>
              <a:buChar char="•"/>
            </a:pPr>
            <a:r>
              <a:rPr lang="en-US" dirty="0" smtClean="0"/>
              <a:t>We are flexible</a:t>
            </a:r>
          </a:p>
          <a:p>
            <a:pPr marL="342900" indent="-342900" algn="l">
              <a:buFont typeface="Arial" panose="020B0604020202020204" pitchFamily="34" charset="0"/>
              <a:buChar char="•"/>
            </a:pPr>
            <a:r>
              <a:rPr lang="en-US" dirty="0" smtClean="0"/>
              <a:t>Communication is key</a:t>
            </a:r>
          </a:p>
          <a:p>
            <a:pPr marL="342900" indent="-342900" algn="l">
              <a:buFont typeface="Arial" panose="020B0604020202020204" pitchFamily="34" charset="0"/>
              <a:buChar char="•"/>
            </a:pPr>
            <a:r>
              <a:rPr lang="en-US" dirty="0" smtClean="0"/>
              <a:t>Tech Support available</a:t>
            </a:r>
          </a:p>
          <a:p>
            <a:pPr marL="342900" indent="-342900" algn="l">
              <a:buFont typeface="Arial" panose="020B0604020202020204" pitchFamily="34" charset="0"/>
              <a:buChar char="•"/>
            </a:pPr>
            <a:r>
              <a:rPr lang="en-US" dirty="0" smtClean="0"/>
              <a:t>School aide is available in every class</a:t>
            </a:r>
            <a:endParaRPr lang="en-US" dirty="0"/>
          </a:p>
        </p:txBody>
      </p:sp>
    </p:spTree>
    <p:extLst>
      <p:ext uri="{BB962C8B-B14F-4D97-AF65-F5344CB8AC3E}">
        <p14:creationId xmlns:p14="http://schemas.microsoft.com/office/powerpoint/2010/main" val="3607605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1" y="543656"/>
            <a:ext cx="8610600" cy="5657448"/>
          </a:xfrm>
        </p:spPr>
        <p:txBody>
          <a:bodyPr/>
          <a:lstStyle/>
          <a:p>
            <a:pPr algn="ctr"/>
            <a:r>
              <a:rPr lang="en-US" b="1" dirty="0" smtClean="0"/>
              <a:t>We are Family</a:t>
            </a:r>
            <a:br>
              <a:rPr lang="en-US" b="1" dirty="0" smtClean="0"/>
            </a:br>
            <a:r>
              <a:rPr lang="en-US" b="1" dirty="0" smtClean="0"/>
              <a:t/>
            </a:r>
            <a:br>
              <a:rPr lang="en-US" b="1" dirty="0" smtClean="0"/>
            </a:br>
            <a:r>
              <a:rPr lang="en-US" b="1" dirty="0" smtClean="0"/>
              <a:t>At Casimir Pulaski School</a:t>
            </a:r>
            <a:br>
              <a:rPr lang="en-US" b="1" dirty="0" smtClean="0"/>
            </a:br>
            <a:r>
              <a:rPr lang="en-US" b="1" dirty="0" smtClean="0"/>
              <a:t/>
            </a:r>
            <a:br>
              <a:rPr lang="en-US" b="1" dirty="0" smtClean="0"/>
            </a:br>
            <a:r>
              <a:rPr lang="en-US" b="1" dirty="0" smtClean="0"/>
              <a:t>Every student matters</a:t>
            </a:r>
            <a:br>
              <a:rPr lang="en-US" b="1" dirty="0" smtClean="0"/>
            </a:br>
            <a:r>
              <a:rPr lang="en-US" b="1" dirty="0" smtClean="0"/>
              <a:t>Every moment counts!</a:t>
            </a:r>
            <a:endParaRPr lang="en-US" b="1" dirty="0"/>
          </a:p>
        </p:txBody>
      </p:sp>
    </p:spTree>
    <p:extLst>
      <p:ext uri="{BB962C8B-B14F-4D97-AF65-F5344CB8AC3E}">
        <p14:creationId xmlns:p14="http://schemas.microsoft.com/office/powerpoint/2010/main" val="3769042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924" y="1069172"/>
            <a:ext cx="11014842" cy="5594386"/>
          </a:xfrm>
        </p:spPr>
        <p:txBody>
          <a:bodyPr>
            <a:normAutofit fontScale="90000"/>
          </a:bodyPr>
          <a:lstStyle/>
          <a:p>
            <a:pPr algn="ctr"/>
            <a:r>
              <a:rPr lang="en-US" sz="2000" dirty="0"/>
              <a:t>Casimir Pulaski </a:t>
            </a:r>
            <a:r>
              <a:rPr lang="en-US" sz="2000" dirty="0" smtClean="0"/>
              <a:t>School</a:t>
            </a:r>
            <a:br>
              <a:rPr lang="en-US" sz="2000" dirty="0" smtClean="0"/>
            </a:br>
            <a:r>
              <a:rPr lang="en-US" sz="2000" dirty="0"/>
              <a:t/>
            </a:r>
            <a:br>
              <a:rPr lang="en-US" sz="2000" dirty="0"/>
            </a:br>
            <a:r>
              <a:rPr lang="en-US" sz="2000" dirty="0"/>
              <a:t>Mission </a:t>
            </a:r>
            <a:r>
              <a:rPr lang="en-US" sz="2000" dirty="0" smtClean="0"/>
              <a:t>Statement</a:t>
            </a:r>
            <a:br>
              <a:rPr lang="en-US" sz="2000" dirty="0" smtClean="0"/>
            </a:br>
            <a:r>
              <a:rPr lang="en-US" sz="2000" dirty="0"/>
              <a:t/>
            </a:r>
            <a:br>
              <a:rPr lang="en-US" sz="2000" dirty="0"/>
            </a:br>
            <a:r>
              <a:rPr lang="en-US" sz="2000" dirty="0"/>
              <a:t>At Casimir Pulaski School all children are empowered to achieve their personal best, both socially and academically.</a:t>
            </a:r>
            <a:br>
              <a:rPr lang="en-US" sz="2000" dirty="0"/>
            </a:br>
            <a:r>
              <a:rPr lang="en-US" sz="2000" dirty="0"/>
              <a:t> </a:t>
            </a:r>
            <a:br>
              <a:rPr lang="en-US" sz="2000" dirty="0"/>
            </a:br>
            <a:r>
              <a:rPr lang="en-US" sz="2000" dirty="0"/>
              <a:t>It is our mission to challenge all students and foster a love of learning in a caring, supportive environment. Our culturally diverse student body is provided with a solid foundation of the skills and knowledge necessary for educational success in our global society.</a:t>
            </a:r>
            <a:br>
              <a:rPr lang="en-US" sz="2000" dirty="0"/>
            </a:br>
            <a:r>
              <a:rPr lang="en-US" sz="2000" dirty="0"/>
              <a:t> </a:t>
            </a:r>
            <a:br>
              <a:rPr lang="en-US" sz="2000" dirty="0"/>
            </a:br>
            <a:r>
              <a:rPr lang="en-US" sz="2000" dirty="0"/>
              <a:t>Casimir Pulaski School prepares students for living and learning in our 21st century media culture by translating media literacy into practical information. Our community of highly-qualified, dedicated educators are committed to raising a generation of students who are college and career ready.</a:t>
            </a:r>
            <a:br>
              <a:rPr lang="en-US" sz="2000" dirty="0"/>
            </a:br>
            <a:r>
              <a:rPr lang="en-US" sz="2000" dirty="0"/>
              <a:t> </a:t>
            </a:r>
            <a:br>
              <a:rPr lang="en-US" sz="2000" dirty="0"/>
            </a:br>
            <a:r>
              <a:rPr lang="en-US" sz="2000" dirty="0"/>
              <a:t>These goals will be achieved through successful partnerships with home, school and the community in an atmosphere of trust and cooperation. </a:t>
            </a:r>
            <a:r>
              <a:rPr lang="en-US" dirty="0"/>
              <a:t/>
            </a:r>
            <a:br>
              <a:rPr lang="en-US" dirty="0"/>
            </a:br>
            <a:endParaRPr lang="en-US" dirty="0"/>
          </a:p>
        </p:txBody>
      </p:sp>
    </p:spTree>
    <p:extLst>
      <p:ext uri="{BB962C8B-B14F-4D97-AF65-F5344CB8AC3E}">
        <p14:creationId xmlns:p14="http://schemas.microsoft.com/office/powerpoint/2010/main" val="819206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3"/>
            <a:ext cx="10820399" cy="1001695"/>
          </a:xfrm>
        </p:spPr>
        <p:txBody>
          <a:bodyPr anchor="t"/>
          <a:lstStyle/>
          <a:p>
            <a:pPr algn="ctr"/>
            <a:r>
              <a:rPr lang="en-US" dirty="0" smtClean="0"/>
              <a:t>Collaboration &amp; Communication</a:t>
            </a:r>
            <a:endParaRPr lang="en-US" dirty="0"/>
          </a:p>
        </p:txBody>
      </p:sp>
      <p:sp>
        <p:nvSpPr>
          <p:cNvPr id="3" name="Text Placeholder 2"/>
          <p:cNvSpPr>
            <a:spLocks noGrp="1"/>
          </p:cNvSpPr>
          <p:nvPr>
            <p:ph type="body" idx="1"/>
          </p:nvPr>
        </p:nvSpPr>
        <p:spPr>
          <a:xfrm>
            <a:off x="2060027" y="2459422"/>
            <a:ext cx="9086777" cy="2768600"/>
          </a:xfrm>
        </p:spPr>
        <p:txBody>
          <a:bodyPr/>
          <a:lstStyle/>
          <a:p>
            <a:pPr marL="342900" indent="-342900" algn="l">
              <a:buFont typeface="Arial" panose="020B0604020202020204" pitchFamily="34" charset="0"/>
              <a:buChar char="•"/>
            </a:pPr>
            <a:r>
              <a:rPr lang="en-US" dirty="0" smtClean="0"/>
              <a:t>Ongoing communication is the key to your child’s </a:t>
            </a:r>
            <a:r>
              <a:rPr lang="en-US" dirty="0"/>
              <a:t>s</a:t>
            </a:r>
            <a:r>
              <a:rPr lang="en-US" dirty="0" smtClean="0"/>
              <a:t>uccess</a:t>
            </a:r>
          </a:p>
          <a:p>
            <a:pPr marL="342900" indent="-342900" algn="l">
              <a:buFont typeface="Arial" panose="020B0604020202020204" pitchFamily="34" charset="0"/>
              <a:buChar char="•"/>
            </a:pPr>
            <a:r>
              <a:rPr lang="en-US" dirty="0" smtClean="0"/>
              <a:t>Email your child’s teacher with any questions or concerns</a:t>
            </a:r>
          </a:p>
          <a:p>
            <a:pPr marL="342900" indent="-342900" algn="l">
              <a:buFont typeface="Arial" panose="020B0604020202020204" pitchFamily="34" charset="0"/>
              <a:buChar char="•"/>
            </a:pPr>
            <a:r>
              <a:rPr lang="en-US" dirty="0" smtClean="0"/>
              <a:t>Email Administrators if further clarification is needed</a:t>
            </a:r>
          </a:p>
          <a:p>
            <a:pPr marL="342900" indent="-342900" algn="l">
              <a:buFont typeface="Arial" panose="020B0604020202020204" pitchFamily="34" charset="0"/>
              <a:buChar char="•"/>
            </a:pPr>
            <a:r>
              <a:rPr lang="en-US" dirty="0" smtClean="0"/>
              <a:t>Call the school 914-376-8575</a:t>
            </a:r>
            <a:endParaRPr lang="en-US" dirty="0"/>
          </a:p>
        </p:txBody>
      </p:sp>
    </p:spTree>
    <p:extLst>
      <p:ext uri="{BB962C8B-B14F-4D97-AF65-F5344CB8AC3E}">
        <p14:creationId xmlns:p14="http://schemas.microsoft.com/office/powerpoint/2010/main" val="163086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1131" y="683172"/>
            <a:ext cx="11004331" cy="5724644"/>
          </a:xfrm>
          <a:prstGeom prst="rect">
            <a:avLst/>
          </a:prstGeom>
          <a:noFill/>
        </p:spPr>
        <p:txBody>
          <a:bodyPr wrap="square" rtlCol="0">
            <a:spAutoFit/>
          </a:bodyPr>
          <a:lstStyle/>
          <a:p>
            <a:pPr algn="ctr"/>
            <a:r>
              <a:rPr lang="en-US" sz="2400" b="1" dirty="0" smtClean="0"/>
              <a:t>HEALTH AND SAFETY</a:t>
            </a:r>
          </a:p>
          <a:p>
            <a:pPr algn="ctr"/>
            <a:endParaRPr lang="en-US" dirty="0"/>
          </a:p>
          <a:p>
            <a:pPr algn="ctr"/>
            <a:r>
              <a:rPr lang="en-US" b="1" dirty="0" smtClean="0"/>
              <a:t>The health and Safety of the entire Casimir Pulaski learning community begins at home. Assess your wellness and/or your child’s wellness. If you or your child are experiencing any Covid-19 related symptoms (including a temperature of 100</a:t>
            </a:r>
            <a:r>
              <a:rPr lang="en-US" b="1" dirty="0" smtClean="0">
                <a:latin typeface="Algerian" panose="04020705040A02060702" pitchFamily="82" charset="0"/>
              </a:rPr>
              <a:t>° </a:t>
            </a:r>
            <a:r>
              <a:rPr lang="en-US" b="1" dirty="0" smtClean="0"/>
              <a:t>or greater) please remain home.</a:t>
            </a:r>
          </a:p>
          <a:p>
            <a:pPr algn="ctr"/>
            <a:endParaRPr lang="en-US" b="1" dirty="0"/>
          </a:p>
          <a:p>
            <a:pPr marL="285750" indent="-285750">
              <a:buFont typeface="Arial" panose="020B0604020202020204" pitchFamily="34" charset="0"/>
              <a:buChar char="•"/>
            </a:pPr>
            <a:r>
              <a:rPr lang="en-US" dirty="0" smtClean="0"/>
              <a:t>Begin screening at home. Parents are responsible for checking their child’s daily temperature and completing the health-screening questionnaire. Schools will determine additional screening, as needed.</a:t>
            </a:r>
          </a:p>
          <a:p>
            <a:pPr marL="285750" indent="-285750">
              <a:buFont typeface="Arial" panose="020B0604020202020204" pitchFamily="34" charset="0"/>
              <a:buChar char="•"/>
            </a:pPr>
            <a:r>
              <a:rPr lang="en-US" dirty="0" smtClean="0"/>
              <a:t>Parent/guardians to complete Daily Attestation Form (health survey) for each child. Parents/Guardians must inform school in the event of health status changes. The Daily Attestation Form may be completed via App (when available), online and emailed to </a:t>
            </a:r>
            <a:r>
              <a:rPr lang="en-US" dirty="0" smtClean="0">
                <a:hlinkClick r:id="rId2"/>
              </a:rPr>
              <a:t>gnicoletti@yonkerspublicschools.org</a:t>
            </a:r>
            <a:r>
              <a:rPr lang="en-US" dirty="0" smtClean="0"/>
              <a:t> or bought in to your child’s teacher. All Daily Attestation Form will be referred to the School Nurse.</a:t>
            </a:r>
          </a:p>
          <a:p>
            <a:pPr marL="285750" indent="-285750">
              <a:buFont typeface="Arial" panose="020B0604020202020204" pitchFamily="34" charset="0"/>
              <a:buChar char="•"/>
            </a:pPr>
            <a:r>
              <a:rPr lang="en-US" dirty="0" smtClean="0"/>
              <a:t>Face coverings must be worn.</a:t>
            </a:r>
          </a:p>
          <a:p>
            <a:pPr marL="285750" indent="-285750">
              <a:buFont typeface="Arial" panose="020B0604020202020204" pitchFamily="34" charset="0"/>
              <a:buChar char="•"/>
            </a:pPr>
            <a:r>
              <a:rPr lang="en-US" dirty="0" smtClean="0"/>
              <a:t>There will be an Isolation Space in the event a student or staff member needs to be isolation. The school Nurse will be the Covid-19 coordinator for Casimir Pulaski.</a:t>
            </a:r>
          </a:p>
          <a:p>
            <a:pPr marL="285750" indent="-285750">
              <a:buFont typeface="Arial" panose="020B0604020202020204" pitchFamily="34" charset="0"/>
              <a:buChar char="•"/>
            </a:pPr>
            <a:r>
              <a:rPr lang="en-US" b="1" dirty="0" smtClean="0"/>
              <a:t>School entry times will be staggered in compliance with Social Distancing Guidelines. Students only (Parents/Visitors not allowed to enter) will enter through their designated entrance to the building.</a:t>
            </a:r>
            <a:endParaRPr lang="en-US" b="1" dirty="0"/>
          </a:p>
        </p:txBody>
      </p:sp>
    </p:spTree>
    <p:extLst>
      <p:ext uri="{BB962C8B-B14F-4D97-AF65-F5344CB8AC3E}">
        <p14:creationId xmlns:p14="http://schemas.microsoft.com/office/powerpoint/2010/main" val="1043823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9917" y="914399"/>
            <a:ext cx="9659007" cy="5078313"/>
          </a:xfrm>
          <a:prstGeom prst="rect">
            <a:avLst/>
          </a:prstGeom>
          <a:noFill/>
        </p:spPr>
        <p:txBody>
          <a:bodyPr wrap="square" rtlCol="0">
            <a:spAutoFit/>
          </a:bodyPr>
          <a:lstStyle/>
          <a:p>
            <a:pPr algn="ctr"/>
            <a:r>
              <a:rPr lang="en-US" sz="3600" b="1" dirty="0" smtClean="0"/>
              <a:t>HEALTH AND SAFETY</a:t>
            </a:r>
          </a:p>
          <a:p>
            <a:pPr algn="ctr"/>
            <a:endParaRPr lang="en-US" sz="3600" b="1" dirty="0" smtClean="0"/>
          </a:p>
          <a:p>
            <a:endParaRPr lang="en-US" dirty="0"/>
          </a:p>
          <a:p>
            <a:pPr marL="285750" indent="-285750">
              <a:buFont typeface="Arial" panose="020B0604020202020204" pitchFamily="34" charset="0"/>
              <a:buChar char="•"/>
            </a:pPr>
            <a:r>
              <a:rPr lang="en-US" sz="2400" dirty="0" smtClean="0"/>
              <a:t>Hand washing/Hand sanitizing station</a:t>
            </a:r>
          </a:p>
          <a:p>
            <a:endParaRPr lang="en-US" sz="2400" dirty="0" smtClean="0"/>
          </a:p>
          <a:p>
            <a:pPr marL="285750" indent="-285750">
              <a:buFont typeface="Arial" panose="020B0604020202020204" pitchFamily="34" charset="0"/>
              <a:buChar char="•"/>
            </a:pPr>
            <a:r>
              <a:rPr lang="en-US" sz="2400" dirty="0" smtClean="0"/>
              <a:t>Social Distancing</a:t>
            </a:r>
          </a:p>
          <a:p>
            <a:endParaRPr lang="en-US" sz="2400" dirty="0" smtClean="0"/>
          </a:p>
          <a:p>
            <a:pPr marL="285750" indent="-285750">
              <a:buFont typeface="Arial" panose="020B0604020202020204" pitchFamily="34" charset="0"/>
              <a:buChar char="•"/>
            </a:pPr>
            <a:r>
              <a:rPr lang="en-US" sz="2400" dirty="0" smtClean="0"/>
              <a:t>Mask </a:t>
            </a:r>
          </a:p>
          <a:p>
            <a:endParaRPr lang="en-US" sz="2400" dirty="0" smtClean="0"/>
          </a:p>
          <a:p>
            <a:pPr marL="285750" indent="-285750">
              <a:buFont typeface="Arial" panose="020B0604020202020204" pitchFamily="34" charset="0"/>
              <a:buChar char="•"/>
            </a:pPr>
            <a:r>
              <a:rPr lang="en-US" sz="2400" dirty="0" smtClean="0"/>
              <a:t>Mask breaks</a:t>
            </a:r>
          </a:p>
          <a:p>
            <a:endParaRPr lang="en-US" sz="2400" dirty="0" smtClean="0"/>
          </a:p>
          <a:p>
            <a:pPr marL="285750" indent="-285750">
              <a:buFont typeface="Arial" panose="020B0604020202020204" pitchFamily="34" charset="0"/>
              <a:buChar char="•"/>
            </a:pPr>
            <a:r>
              <a:rPr lang="en-US" sz="2400" dirty="0" smtClean="0"/>
              <a:t>View Health and Safety Video on YPS home page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51270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8579" y="578069"/>
            <a:ext cx="11193518" cy="4154984"/>
          </a:xfrm>
          <a:prstGeom prst="rect">
            <a:avLst/>
          </a:prstGeom>
          <a:noFill/>
        </p:spPr>
        <p:txBody>
          <a:bodyPr wrap="square" rtlCol="0">
            <a:spAutoFit/>
          </a:bodyPr>
          <a:lstStyle/>
          <a:p>
            <a:pPr algn="ctr"/>
            <a:r>
              <a:rPr lang="en-US" sz="3200" b="1" dirty="0" smtClean="0"/>
              <a:t>MICROSOFT TEAM REMINDERS</a:t>
            </a:r>
          </a:p>
          <a:p>
            <a:pPr algn="ctr"/>
            <a:endParaRPr lang="en-US" sz="3200" b="1" dirty="0"/>
          </a:p>
          <a:p>
            <a:pPr marL="285750" indent="-285750">
              <a:buFont typeface="Arial" panose="020B0604020202020204" pitchFamily="34" charset="0"/>
              <a:buChar char="•"/>
            </a:pPr>
            <a:r>
              <a:rPr lang="en-US" sz="2000" dirty="0"/>
              <a:t>C</a:t>
            </a:r>
            <a:r>
              <a:rPr lang="en-US" sz="2000" dirty="0" smtClean="0"/>
              <a:t>reate a learning space with minimal distractions.</a:t>
            </a:r>
          </a:p>
          <a:p>
            <a:endParaRPr lang="en-US" sz="2000" dirty="0" smtClean="0"/>
          </a:p>
          <a:p>
            <a:pPr marL="285750" indent="-285750">
              <a:buFont typeface="Arial" panose="020B0604020202020204" pitchFamily="34" charset="0"/>
              <a:buChar char="•"/>
            </a:pPr>
            <a:r>
              <a:rPr lang="en-US" sz="2000" dirty="0" smtClean="0"/>
              <a:t>At assigned meeting times, log on to Teams, click on link to join the meeting.</a:t>
            </a:r>
          </a:p>
          <a:p>
            <a:endParaRPr lang="en-US" sz="2000" dirty="0" smtClean="0"/>
          </a:p>
          <a:p>
            <a:pPr marL="285750" indent="-285750">
              <a:buFont typeface="Arial" panose="020B0604020202020204" pitchFamily="34" charset="0"/>
              <a:buChar char="•"/>
            </a:pPr>
            <a:r>
              <a:rPr lang="en-US" sz="2000" dirty="0" smtClean="0"/>
              <a:t>Join all meetings with materials ready</a:t>
            </a:r>
          </a:p>
          <a:p>
            <a:endParaRPr lang="en-US" sz="2000" dirty="0" smtClean="0"/>
          </a:p>
          <a:p>
            <a:pPr marL="285750" indent="-285750">
              <a:buFont typeface="Arial" panose="020B0604020202020204" pitchFamily="34" charset="0"/>
              <a:buChar char="•"/>
            </a:pPr>
            <a:r>
              <a:rPr lang="en-US" sz="2000" dirty="0" smtClean="0"/>
              <a:t>Enter meeting with microphone on mute and camera on</a:t>
            </a:r>
          </a:p>
          <a:p>
            <a:endParaRPr lang="en-US" sz="2000" dirty="0" smtClean="0"/>
          </a:p>
          <a:p>
            <a:pPr marL="285750" indent="-285750">
              <a:buFont typeface="Arial" panose="020B0604020202020204" pitchFamily="34" charset="0"/>
              <a:buChar char="•"/>
            </a:pPr>
            <a:r>
              <a:rPr lang="en-US" sz="2000" dirty="0" smtClean="0"/>
              <a:t>While this is a virtual class, expectations for participation and behavior are the same whether your child is at home or in school. </a:t>
            </a:r>
          </a:p>
        </p:txBody>
      </p:sp>
    </p:spTree>
    <p:extLst>
      <p:ext uri="{BB962C8B-B14F-4D97-AF65-F5344CB8AC3E}">
        <p14:creationId xmlns:p14="http://schemas.microsoft.com/office/powerpoint/2010/main" val="3461605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331" y="606718"/>
            <a:ext cx="8610600" cy="780648"/>
          </a:xfrm>
        </p:spPr>
        <p:txBody>
          <a:bodyPr anchor="t"/>
          <a:lstStyle/>
          <a:p>
            <a:pPr algn="l"/>
            <a:r>
              <a:rPr lang="en-US" dirty="0" smtClean="0"/>
              <a:t>Online remote instruction</a:t>
            </a:r>
            <a:endParaRPr lang="en-US" dirty="0"/>
          </a:p>
        </p:txBody>
      </p:sp>
      <p:sp>
        <p:nvSpPr>
          <p:cNvPr id="3" name="TextBox 2"/>
          <p:cNvSpPr txBox="1"/>
          <p:nvPr/>
        </p:nvSpPr>
        <p:spPr>
          <a:xfrm>
            <a:off x="1072055" y="1954924"/>
            <a:ext cx="9144000" cy="3970318"/>
          </a:xfrm>
          <a:prstGeom prst="rect">
            <a:avLst/>
          </a:prstGeom>
          <a:noFill/>
        </p:spPr>
        <p:txBody>
          <a:bodyPr wrap="square" rtlCol="0">
            <a:spAutoFit/>
          </a:bodyPr>
          <a:lstStyle/>
          <a:p>
            <a:r>
              <a:rPr lang="en-US" dirty="0" smtClean="0"/>
              <a:t>Synchronous and Asynchronous Teaching</a:t>
            </a:r>
          </a:p>
          <a:p>
            <a:pPr marL="285750" indent="-285750">
              <a:buFont typeface="Arial" panose="020B0604020202020204" pitchFamily="34" charset="0"/>
              <a:buChar char="•"/>
            </a:pPr>
            <a:r>
              <a:rPr lang="en-US" dirty="0" smtClean="0"/>
              <a:t>Synchronous instruction can be recorded for viewing at a later date</a:t>
            </a:r>
          </a:p>
          <a:p>
            <a:pPr marL="285750" indent="-285750">
              <a:buFont typeface="Arial" panose="020B0604020202020204" pitchFamily="34" charset="0"/>
              <a:buChar char="•"/>
            </a:pPr>
            <a:r>
              <a:rPr lang="en-US" dirty="0" smtClean="0"/>
              <a:t>Asynchronous instruction is when the students are working independently </a:t>
            </a:r>
          </a:p>
          <a:p>
            <a:pPr marL="285750" indent="-285750">
              <a:buFont typeface="Arial" panose="020B0604020202020204" pitchFamily="34" charset="0"/>
              <a:buChar char="•"/>
            </a:pPr>
            <a:endParaRPr lang="en-US" dirty="0"/>
          </a:p>
          <a:p>
            <a:r>
              <a:rPr lang="en-US" dirty="0" smtClean="0"/>
              <a:t>Instructional Platform</a:t>
            </a:r>
          </a:p>
          <a:p>
            <a:pPr marL="285750" indent="-285750">
              <a:buFont typeface="Arial" panose="020B0604020202020204" pitchFamily="34" charset="0"/>
              <a:buChar char="•"/>
            </a:pPr>
            <a:r>
              <a:rPr lang="en-US" dirty="0" smtClean="0"/>
              <a:t>Microsoft Teams – Grade PK to 8</a:t>
            </a:r>
          </a:p>
          <a:p>
            <a:pPr marL="285750" indent="-285750">
              <a:buFont typeface="Arial" panose="020B0604020202020204" pitchFamily="34" charset="0"/>
              <a:buChar char="•"/>
            </a:pPr>
            <a:r>
              <a:rPr lang="en-US" dirty="0" err="1" smtClean="0"/>
              <a:t>Nearpod</a:t>
            </a:r>
            <a:r>
              <a:rPr lang="en-US" dirty="0" smtClean="0"/>
              <a:t> </a:t>
            </a:r>
          </a:p>
          <a:p>
            <a:pPr marL="285750" indent="-285750">
              <a:buFont typeface="Arial" panose="020B0604020202020204" pitchFamily="34" charset="0"/>
              <a:buChar char="•"/>
            </a:pPr>
            <a:r>
              <a:rPr lang="en-US" dirty="0" err="1" smtClean="0"/>
              <a:t>SeeSaw</a:t>
            </a:r>
            <a:r>
              <a:rPr lang="en-US" dirty="0" smtClean="0"/>
              <a:t> – Prekindergarten and Kindergarten</a:t>
            </a:r>
          </a:p>
          <a:p>
            <a:pPr marL="285750" indent="-285750">
              <a:buFont typeface="Arial" panose="020B0604020202020204" pitchFamily="34" charset="0"/>
              <a:buChar char="•"/>
            </a:pPr>
            <a:r>
              <a:rPr lang="en-US" dirty="0" smtClean="0"/>
              <a:t>Zoom</a:t>
            </a:r>
          </a:p>
          <a:p>
            <a:pPr marL="285750" indent="-285750">
              <a:buFont typeface="Arial" panose="020B0604020202020204" pitchFamily="34" charset="0"/>
              <a:buChar char="•"/>
            </a:pPr>
            <a:endParaRPr lang="en-US" dirty="0"/>
          </a:p>
          <a:p>
            <a:r>
              <a:rPr lang="en-US" dirty="0" smtClean="0"/>
              <a:t>Casimir Pulaski Homepage</a:t>
            </a:r>
          </a:p>
          <a:p>
            <a:endParaRPr lang="en-US" dirty="0"/>
          </a:p>
          <a:p>
            <a:r>
              <a:rPr lang="en-US" dirty="0" smtClean="0"/>
              <a:t>Yonkers Public Schools Homepage – Resources</a:t>
            </a:r>
          </a:p>
          <a:p>
            <a:r>
              <a:rPr lang="en-US" dirty="0" smtClean="0"/>
              <a:t>Reopening 2020 and Distance Learning</a:t>
            </a:r>
            <a:endParaRPr lang="en-US" dirty="0"/>
          </a:p>
        </p:txBody>
      </p:sp>
    </p:spTree>
    <p:extLst>
      <p:ext uri="{BB962C8B-B14F-4D97-AF65-F5344CB8AC3E}">
        <p14:creationId xmlns:p14="http://schemas.microsoft.com/office/powerpoint/2010/main" val="38294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30014" y="746234"/>
            <a:ext cx="9900745" cy="5816977"/>
          </a:xfrm>
          <a:prstGeom prst="rect">
            <a:avLst/>
          </a:prstGeom>
          <a:noFill/>
        </p:spPr>
        <p:txBody>
          <a:bodyPr wrap="square" rtlCol="0">
            <a:spAutoFit/>
          </a:bodyPr>
          <a:lstStyle/>
          <a:p>
            <a:pPr algn="ctr"/>
            <a:r>
              <a:rPr lang="en-US" sz="2400" b="1" dirty="0" smtClean="0"/>
              <a:t>HYBRID MODEL OF INSTRUCTION</a:t>
            </a:r>
          </a:p>
          <a:p>
            <a:pPr algn="ctr"/>
            <a:endParaRPr lang="en-US" sz="2400" b="1" dirty="0"/>
          </a:p>
          <a:p>
            <a:pPr marL="342900" indent="-342900">
              <a:buFont typeface="Arial" panose="020B0604020202020204" pitchFamily="34" charset="0"/>
              <a:buChar char="•"/>
            </a:pPr>
            <a:r>
              <a:rPr lang="en-US" dirty="0" smtClean="0"/>
              <a:t>Students are assigned to a cohort</a:t>
            </a:r>
          </a:p>
          <a:p>
            <a:pPr marL="342900" indent="-342900">
              <a:buFont typeface="Arial" panose="020B0604020202020204" pitchFamily="34" charset="0"/>
              <a:buChar char="•"/>
            </a:pPr>
            <a:r>
              <a:rPr lang="en-US" dirty="0" smtClean="0"/>
              <a:t>Cohort A students attend school on Monday &amp; Tuesday</a:t>
            </a:r>
          </a:p>
          <a:p>
            <a:pPr marL="342900" indent="-342900">
              <a:buFont typeface="Arial" panose="020B0604020202020204" pitchFamily="34" charset="0"/>
              <a:buChar char="•"/>
            </a:pPr>
            <a:r>
              <a:rPr lang="en-US" dirty="0" smtClean="0"/>
              <a:t>Cohort B students attend school on Thursday &amp; Friday</a:t>
            </a:r>
          </a:p>
          <a:p>
            <a:pPr marL="342900" indent="-342900">
              <a:buFont typeface="Arial" panose="020B0604020202020204" pitchFamily="34" charset="0"/>
              <a:buChar char="•"/>
            </a:pPr>
            <a:r>
              <a:rPr lang="en-US" dirty="0" smtClean="0"/>
              <a:t>In the event that a holiday falls on a Monday, students in cohort A will attend school on Tuesday and Wednesday</a:t>
            </a:r>
          </a:p>
          <a:p>
            <a:pPr marL="342900" indent="-342900">
              <a:buFont typeface="Arial" panose="020B0604020202020204" pitchFamily="34" charset="0"/>
              <a:buChar char="•"/>
            </a:pPr>
            <a:r>
              <a:rPr lang="en-US" dirty="0" smtClean="0"/>
              <a:t>On the days students are not in school, they will learn remotely using Microsoft Teams/Seesaw</a:t>
            </a:r>
          </a:p>
          <a:p>
            <a:pPr marL="342900" indent="-342900">
              <a:buFont typeface="Arial" panose="020B0604020202020204" pitchFamily="34" charset="0"/>
              <a:buChar char="•"/>
            </a:pPr>
            <a:r>
              <a:rPr lang="en-US" dirty="0" smtClean="0"/>
              <a:t>No more than 50% of Pulaski School students will be in person in a classroom at any time</a:t>
            </a:r>
          </a:p>
          <a:p>
            <a:pPr marL="342900" indent="-342900">
              <a:buFont typeface="Arial" panose="020B0604020202020204" pitchFamily="34" charset="0"/>
              <a:buChar char="•"/>
            </a:pPr>
            <a:r>
              <a:rPr lang="en-US" dirty="0" smtClean="0"/>
              <a:t>On Wednesday (Flex Day), Teachers will provide instruction until 11:05am. The remainder of the Teachers day will consist of planning and Professional Development</a:t>
            </a:r>
          </a:p>
          <a:p>
            <a:pPr marL="342900" indent="-342900">
              <a:buFont typeface="Arial" panose="020B0604020202020204" pitchFamily="34" charset="0"/>
              <a:buChar char="•"/>
            </a:pPr>
            <a:r>
              <a:rPr lang="en-US" dirty="0" smtClean="0"/>
              <a:t>Students with disability (SWD) in self-contained classes of 15 students or less are in cohort C. They will attend school on Monday, Tuesday, Thursday and Friday</a:t>
            </a:r>
          </a:p>
          <a:p>
            <a:pPr marL="342900" indent="-342900">
              <a:buFont typeface="Arial" panose="020B0604020202020204" pitchFamily="34" charset="0"/>
              <a:buChar char="•"/>
            </a:pPr>
            <a:r>
              <a:rPr lang="en-US" dirty="0" smtClean="0"/>
              <a:t>Students who have opted for full remote learning are in cohort D</a:t>
            </a:r>
          </a:p>
          <a:p>
            <a:pPr marL="342900" indent="-342900">
              <a:buFont typeface="Arial" panose="020B0604020202020204" pitchFamily="34" charset="0"/>
              <a:buChar char="•"/>
            </a:pPr>
            <a:r>
              <a:rPr lang="en-US" dirty="0" smtClean="0"/>
              <a:t>All special services, including Resource, Title 1 Reading, ENL, Speech and Counseling will be offered in the Hybrid Model</a:t>
            </a:r>
          </a:p>
          <a:p>
            <a:pPr marL="342900" indent="-342900">
              <a:buFont typeface="Arial" panose="020B0604020202020204" pitchFamily="34" charset="0"/>
              <a:buChar char="•"/>
            </a:pPr>
            <a:endParaRPr lang="en-US" b="1" dirty="0"/>
          </a:p>
        </p:txBody>
      </p:sp>
    </p:spTree>
    <p:extLst>
      <p:ext uri="{BB962C8B-B14F-4D97-AF65-F5344CB8AC3E}">
        <p14:creationId xmlns:p14="http://schemas.microsoft.com/office/powerpoint/2010/main" val="86635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15006" y="546537"/>
            <a:ext cx="11098924" cy="5355312"/>
          </a:xfrm>
          <a:prstGeom prst="rect">
            <a:avLst/>
          </a:prstGeom>
          <a:noFill/>
        </p:spPr>
        <p:txBody>
          <a:bodyPr wrap="square" rtlCol="0">
            <a:spAutoFit/>
          </a:bodyPr>
          <a:lstStyle/>
          <a:p>
            <a:pPr algn="ctr"/>
            <a:r>
              <a:rPr lang="en-US" sz="2800" b="1" dirty="0" smtClean="0"/>
              <a:t>Arrival/Dismissal/Lunch Schedules</a:t>
            </a:r>
          </a:p>
          <a:p>
            <a:pPr algn="ctr"/>
            <a:endParaRPr lang="en-US" sz="1400" dirty="0" smtClean="0"/>
          </a:p>
          <a:p>
            <a:pPr algn="ctr"/>
            <a:endParaRPr lang="en-US" sz="1400" dirty="0" smtClean="0"/>
          </a:p>
          <a:p>
            <a:pPr algn="ctr"/>
            <a:endParaRPr lang="en-US" sz="1400" dirty="0"/>
          </a:p>
          <a:p>
            <a:pPr marL="285750" indent="-285750">
              <a:buFont typeface="Arial" panose="020B0604020202020204" pitchFamily="34" charset="0"/>
              <a:buChar char="•"/>
            </a:pPr>
            <a:r>
              <a:rPr lang="en-US" sz="1600" dirty="0" smtClean="0"/>
              <a:t>Students will follow a staggered and arrival and dismissal schedule to insure that social distancing protocols are followed</a:t>
            </a:r>
          </a:p>
          <a:p>
            <a:pPr marL="285750" indent="-285750">
              <a:buFont typeface="Arial" panose="020B0604020202020204" pitchFamily="34" charset="0"/>
              <a:buChar char="•"/>
            </a:pPr>
            <a:r>
              <a:rPr lang="en-US" sz="1600" dirty="0" smtClean="0"/>
              <a:t>Students must wear masks and maintain social distancing during the school day</a:t>
            </a:r>
          </a:p>
          <a:p>
            <a:pPr marL="285750" indent="-285750">
              <a:buFont typeface="Arial" panose="020B0604020202020204" pitchFamily="34" charset="0"/>
              <a:buChar char="•"/>
            </a:pPr>
            <a:r>
              <a:rPr lang="en-US" sz="1600" dirty="0" smtClean="0"/>
              <a:t>Mask breaks will be provided periodically through the day</a:t>
            </a:r>
          </a:p>
          <a:p>
            <a:pPr marL="285750" indent="-285750">
              <a:buFont typeface="Arial" panose="020B0604020202020204" pitchFamily="34" charset="0"/>
              <a:buChar char="•"/>
            </a:pPr>
            <a:r>
              <a:rPr lang="en-US" sz="1600" dirty="0" smtClean="0"/>
              <a:t>Staff will be assigned to support the arrival and dismissal of students</a:t>
            </a:r>
          </a:p>
          <a:p>
            <a:endParaRPr lang="en-US" sz="1600" dirty="0" smtClean="0"/>
          </a:p>
          <a:p>
            <a:r>
              <a:rPr lang="en-US" sz="1600" b="1" dirty="0" smtClean="0"/>
              <a:t>	</a:t>
            </a:r>
            <a:endParaRPr lang="en-US" sz="1600" dirty="0" smtClean="0"/>
          </a:p>
          <a:p>
            <a:r>
              <a:rPr lang="en-US" sz="1600" b="1" dirty="0" smtClean="0"/>
              <a:t>	Lunch:</a:t>
            </a:r>
          </a:p>
          <a:p>
            <a:pPr marL="285750" indent="-285750">
              <a:buFont typeface="Arial" panose="020B0604020202020204" pitchFamily="34" charset="0"/>
              <a:buChar char="•"/>
            </a:pPr>
            <a:r>
              <a:rPr lang="en-US" sz="1600" dirty="0" smtClean="0"/>
              <a:t>All student lunches must be in </a:t>
            </a:r>
            <a:r>
              <a:rPr lang="en-US" sz="1600" b="1" dirty="0" smtClean="0">
                <a:solidFill>
                  <a:srgbClr val="FFC000"/>
                </a:solidFill>
              </a:rPr>
              <a:t>disposable</a:t>
            </a:r>
            <a:r>
              <a:rPr lang="en-US" sz="1600" dirty="0" smtClean="0"/>
              <a:t> paper bags</a:t>
            </a:r>
          </a:p>
          <a:p>
            <a:pPr marL="285750" indent="-285750">
              <a:buFont typeface="Arial" panose="020B0604020202020204" pitchFamily="34" charset="0"/>
              <a:buChar char="•"/>
            </a:pPr>
            <a:r>
              <a:rPr lang="en-US" sz="1600" dirty="0" smtClean="0"/>
              <a:t>Students </a:t>
            </a:r>
            <a:r>
              <a:rPr lang="en-US" sz="1600" b="1" dirty="0" smtClean="0">
                <a:solidFill>
                  <a:srgbClr val="FF0000"/>
                </a:solidFill>
              </a:rPr>
              <a:t>cannot</a:t>
            </a:r>
            <a:r>
              <a:rPr lang="en-US" sz="1600" dirty="0" smtClean="0"/>
              <a:t> bring lunch boxes into the school building</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endParaRPr lang="en-US" sz="1400" dirty="0" smtClean="0"/>
          </a:p>
          <a:p>
            <a:endParaRPr lang="en-US" sz="1400" dirty="0" smtClean="0"/>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endParaRPr lang="en-US" sz="1400" b="1" dirty="0"/>
          </a:p>
          <a:p>
            <a:endParaRPr lang="en-US" sz="1400" dirty="0" smtClean="0"/>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79528210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620</TotalTime>
  <Words>676</Words>
  <Application>Microsoft Office PowerPoint</Application>
  <PresentationFormat>Widescreen</PresentationFormat>
  <Paragraphs>143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Algerian</vt:lpstr>
      <vt:lpstr>Arial</vt:lpstr>
      <vt:lpstr>Calibri</vt:lpstr>
      <vt:lpstr>Century Gothic</vt:lpstr>
      <vt:lpstr>Vapor Trail</vt:lpstr>
      <vt:lpstr>Casimir Pulaski School</vt:lpstr>
      <vt:lpstr>Casimir Pulaski School  Mission Statement  At Casimir Pulaski School all children are empowered to achieve their personal best, both socially and academically.   It is our mission to challenge all students and foster a love of learning in a caring, supportive environment. Our culturally diverse student body is provided with a solid foundation of the skills and knowledge necessary for educational success in our global society.   Casimir Pulaski School prepares students for living and learning in our 21st century media culture by translating media literacy into practical information. Our community of highly-qualified, dedicated educators are committed to raising a generation of students who are college and career ready.   These goals will be achieved through successful partnerships with home, school and the community in an atmosphere of trust and cooperation.  </vt:lpstr>
      <vt:lpstr>Collaboration &amp; Communication</vt:lpstr>
      <vt:lpstr>PowerPoint Presentation</vt:lpstr>
      <vt:lpstr>PowerPoint Presentation</vt:lpstr>
      <vt:lpstr>PowerPoint Presentation</vt:lpstr>
      <vt:lpstr>Online remote instruction</vt:lpstr>
      <vt:lpstr>PowerPoint Presentation</vt:lpstr>
      <vt:lpstr>PowerPoint Presentation</vt:lpstr>
      <vt:lpstr>PowerPoint Presentation</vt:lpstr>
      <vt:lpstr>PowerPoint Presentation</vt:lpstr>
      <vt:lpstr>Support for families</vt:lpstr>
      <vt:lpstr>We are Family  At Casimir Pulaski School  Every student matters Every moment counts!</vt:lpstr>
    </vt:vector>
  </TitlesOfParts>
  <Company>Yonkers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Casimir Pulaski School</dc:title>
  <dc:creator>BUCCI, ANTONETTE</dc:creator>
  <cp:lastModifiedBy>BUCCI, ANTONETTE</cp:lastModifiedBy>
  <cp:revision>31</cp:revision>
  <cp:lastPrinted>2020-09-22T17:32:45Z</cp:lastPrinted>
  <dcterms:created xsi:type="dcterms:W3CDTF">2020-09-09T17:37:36Z</dcterms:created>
  <dcterms:modified xsi:type="dcterms:W3CDTF">2020-09-30T16:46:55Z</dcterms:modified>
</cp:coreProperties>
</file>